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273" r:id="rId3"/>
    <p:sldId id="256" r:id="rId4"/>
    <p:sldId id="257" r:id="rId5"/>
    <p:sldId id="258" r:id="rId6"/>
    <p:sldId id="260" r:id="rId7"/>
    <p:sldId id="261" r:id="rId8"/>
    <p:sldId id="259" r:id="rId9"/>
    <p:sldId id="274" r:id="rId10"/>
    <p:sldId id="262" r:id="rId11"/>
    <p:sldId id="266" r:id="rId12"/>
    <p:sldId id="271" r:id="rId13"/>
    <p:sldId id="267" r:id="rId14"/>
    <p:sldId id="268" r:id="rId15"/>
    <p:sldId id="275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9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1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55493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49262"/>
            <a:ext cx="4572000" cy="349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12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16002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Машиностроительный комплекс России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562685"/>
            <a:ext cx="2666999" cy="187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269346"/>
            <a:ext cx="2819400" cy="18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2573401"/>
            <a:ext cx="2438400" cy="186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457200"/>
            <a:ext cx="8503920" cy="5641848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rgbClr val="00B050"/>
                </a:solidFill>
              </a:rPr>
              <a:t>ПЛАН УРОКА</a:t>
            </a:r>
            <a:r>
              <a:rPr lang="ru-RU" b="1" u="sng" dirty="0" smtClean="0">
                <a:solidFill>
                  <a:srgbClr val="00B050"/>
                </a:solidFill>
              </a:rPr>
              <a:t>:</a:t>
            </a:r>
          </a:p>
          <a:p>
            <a:pPr algn="ctr">
              <a:buNone/>
            </a:pPr>
            <a:endParaRPr lang="ru-RU" b="1" u="sng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0000FF"/>
                </a:solidFill>
              </a:rPr>
              <a:t>Значение МСК России.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0000FF"/>
                </a:solidFill>
              </a:rPr>
              <a:t>Главная задача МСК и пути её решения.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0000FF"/>
                </a:solidFill>
              </a:rPr>
              <a:t>Отраслевой состав МСК России.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0000FF"/>
                </a:solidFill>
              </a:rPr>
              <a:t>Факторы размещения машиностроительных предприятий.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40386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432300"/>
            <a:ext cx="3810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1295400"/>
            <a:ext cx="2057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90600"/>
            <a:ext cx="9144000" cy="685800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пределить </a:t>
            </a:r>
            <a:r>
              <a:rPr lang="ru-RU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МСК России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52400" y="1524000"/>
            <a:ext cx="8839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/>
              <a:t>1. Найдите определение «МСК», внимательно его прочитайте и запишите в тетрадь. Источники: учебник, с. </a:t>
            </a:r>
            <a:r>
              <a:rPr lang="ru-RU" sz="3200" dirty="0" smtClean="0"/>
              <a:t>147</a:t>
            </a:r>
            <a:r>
              <a:rPr lang="ru-RU" sz="3200" dirty="0" smtClean="0"/>
              <a:t>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img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886200"/>
            <a:ext cx="50176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1600" y="3821668"/>
            <a:ext cx="108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теплоход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69378" y="4572000"/>
            <a:ext cx="1335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башенный</a:t>
            </a:r>
          </a:p>
          <a:p>
            <a:pPr algn="r"/>
            <a:r>
              <a:rPr lang="ru-RU" dirty="0" smtClean="0"/>
              <a:t>кран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8560" y="5421868"/>
            <a:ext cx="1289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амперметр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3810000"/>
            <a:ext cx="1979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асфальтоукладчик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53040" y="3581400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аэроспутник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66270" y="5297269"/>
            <a:ext cx="1072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газовый</a:t>
            </a:r>
          </a:p>
          <a:p>
            <a:r>
              <a:rPr lang="ru-RU" dirty="0" smtClean="0"/>
              <a:t>  ключ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4572000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сверлильный</a:t>
            </a:r>
          </a:p>
          <a:p>
            <a:r>
              <a:rPr lang="ru-RU" dirty="0" smtClean="0"/>
              <a:t>станок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885901" y="3364468"/>
            <a:ext cx="838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сеялка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37971" y="5574268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дистиллятор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495800" y="3593068"/>
            <a:ext cx="136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автомобиль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537625" y="5574268"/>
            <a:ext cx="1558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гидротурбина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81400" y="5802868"/>
            <a:ext cx="1465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холодильник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0"/>
            <a:ext cx="1143000" cy="95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2743200"/>
            <a:ext cx="15259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2113" y="5791200"/>
            <a:ext cx="1611487" cy="83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5286146"/>
            <a:ext cx="1647825" cy="132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131712">
            <a:off x="5350878" y="6195452"/>
            <a:ext cx="1620108" cy="3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2819400"/>
            <a:ext cx="1100138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839200" cy="990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1. Какова главная задача МСК в хозяйстве России?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</a:t>
            </a:r>
            <a:r>
              <a:rPr kumimoji="0" lang="ru-RU" sz="2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пределить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главную задачу МСК и найти пути её решения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52400" y="3581400"/>
            <a:ext cx="88392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ru-RU" sz="320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Что такое конверсия?</a:t>
            </a:r>
            <a:endParaRPr kumimoji="0" lang="ru-RU" sz="320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28600" y="2590800"/>
            <a:ext cx="8610600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dirty="0" smtClean="0"/>
              <a:t>Обеспечение обществами новыми, более совершенными машинами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28600" y="4191000"/>
            <a:ext cx="6629400" cy="2057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u="sng" dirty="0" smtClean="0">
                <a:solidFill>
                  <a:srgbClr val="7030A0"/>
                </a:solidFill>
              </a:rPr>
              <a:t>Конверсия</a:t>
            </a:r>
            <a:r>
              <a:rPr lang="ru-RU" sz="3000" dirty="0" smtClean="0"/>
              <a:t> (лат. </a:t>
            </a:r>
            <a:r>
              <a:rPr lang="en-US" sz="3000" i="1" dirty="0" err="1" smtClean="0"/>
              <a:t>conversio</a:t>
            </a:r>
            <a:r>
              <a:rPr lang="en-US" sz="3000" dirty="0" smtClean="0"/>
              <a:t> </a:t>
            </a:r>
            <a:r>
              <a:rPr lang="ru-RU" sz="3000" dirty="0" smtClean="0"/>
              <a:t>– «изменение») – это перевод оборонного комплекса на производство мирной продукции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8761" y="3810000"/>
            <a:ext cx="1946639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144521"/>
            <a:ext cx="1905000" cy="140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</a:t>
            </a:r>
            <a:r>
              <a:rPr kumimoji="0" lang="ru-RU" sz="2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траслевой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состав МСК России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img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0200"/>
            <a:ext cx="762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286249"/>
            <a:ext cx="1524000" cy="232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2275" y="5400675"/>
            <a:ext cx="13049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5715000"/>
            <a:ext cx="2057400" cy="109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5636" y="762000"/>
            <a:ext cx="2321364" cy="151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44961" y="685523"/>
            <a:ext cx="1718039" cy="114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600201"/>
            <a:ext cx="8686800" cy="16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3. Докажите, что предприятия МСК связаны с другими межотраслевыми комплексами. Укажите, какой продукцией они обмениваются.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</a:t>
            </a:r>
            <a:r>
              <a:rPr kumimoji="0" lang="ru-RU" sz="2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пределить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значение МСК России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1875" t="41407" r="13125" b="26562"/>
          <a:stretch>
            <a:fillRect/>
          </a:stretch>
        </p:blipFill>
        <p:spPr bwMode="auto">
          <a:xfrm>
            <a:off x="1730298" y="2971800"/>
            <a:ext cx="703270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19608" r="41177"/>
          <a:stretch>
            <a:fillRect/>
          </a:stretch>
        </p:blipFill>
        <p:spPr bwMode="auto">
          <a:xfrm>
            <a:off x="367118" y="2971800"/>
            <a:ext cx="115688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1135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Различия в развитии машиностроения видны в: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неодинаковом уровне развития машиностроения в различных частях страны</a:t>
            </a:r>
          </a:p>
          <a:p>
            <a:pPr lvl="0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различном наборе машиностроительных отраслей и их значении на разных территориях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487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4267200" cy="5181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размещения: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наукоёмкость;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трудоёмкость;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металлоёмкость (сырьевой фактор);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специализация и кооперирование;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транспортный фактор;</a:t>
            </a:r>
          </a:p>
          <a:p>
            <a:pPr marL="514350" indent="-514350">
              <a:buAutoNum type="arabicParenR"/>
            </a:pPr>
            <a:r>
              <a:rPr lang="ru-RU" i="1" dirty="0" smtClean="0"/>
              <a:t>фактор ориентации на потребителя</a:t>
            </a:r>
            <a:endParaRPr lang="ru-RU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Факторы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размещения машиностроительных предприятий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648200" y="1447800"/>
            <a:ext cx="4343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такое специализация производства?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495800" y="3810000"/>
            <a:ext cx="4495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такое кооперирование производства?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0" y="2286000"/>
            <a:ext cx="4343400" cy="1447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Специализация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это производство на предприятиях (в цехе) какого-либо одного продукта, отдельных частей и деталей, услуг.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572000" y="4724400"/>
            <a:ext cx="42672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Кооперирование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это объединение специализированных предприятий для выпуска готовой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839200" cy="106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Факторы размещения и география машиностроения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УЭ-4. Цель: познать факторы размещения машиностроительных предприятий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00" y="2362200"/>
          <a:ext cx="8534400" cy="4297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44800"/>
                <a:gridCol w="2844800"/>
                <a:gridCol w="284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Отрасли машиностроения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Факторы размещения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Примеры районов и центров (не менее 3)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Энергетическое машиностроение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Автомобилестроение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Станкостроение и инструментальная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Сельскохозяйственное машиностроение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839200" cy="106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Факторы размещения и география машиностроения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533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УЭ-4. Цель: познать факторы размещения машиностроительных предприятий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00" y="2362200"/>
          <a:ext cx="8534400" cy="4297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44800"/>
                <a:gridCol w="2844800"/>
                <a:gridCol w="284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Отрасли машиностроения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Факторы размещения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rgbClr val="00B050"/>
                          </a:solidFill>
                        </a:rPr>
                        <a:t>Примеры районов и центров (не менее 3)</a:t>
                      </a:r>
                      <a:endParaRPr lang="ru-RU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Энергетическое машиностроение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Металлоёмкость,</a:t>
                      </a:r>
                      <a:r>
                        <a:rPr lang="ru-RU" baseline="0" dirty="0" smtClean="0"/>
                        <a:t> о</a:t>
                      </a:r>
                      <a:r>
                        <a:rPr lang="ru-RU" dirty="0" smtClean="0"/>
                        <a:t>риентация на потребителя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Бийск</a:t>
                      </a:r>
                    </a:p>
                    <a:p>
                      <a:pPr algn="ctr"/>
                      <a:r>
                        <a:rPr lang="ru-RU" dirty="0" smtClean="0"/>
                        <a:t>Барнаул</a:t>
                      </a:r>
                    </a:p>
                    <a:p>
                      <a:pPr algn="ctr"/>
                      <a:r>
                        <a:rPr lang="ru-RU" dirty="0" smtClean="0"/>
                        <a:t>Екатеринбург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Автомобилестроение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Специализация и кооперирование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Ульяновск</a:t>
                      </a:r>
                    </a:p>
                    <a:p>
                      <a:pPr algn="ctr"/>
                      <a:r>
                        <a:rPr lang="ru-RU" dirty="0" smtClean="0"/>
                        <a:t>Тольятти</a:t>
                      </a:r>
                    </a:p>
                    <a:p>
                      <a:pPr algn="ctr"/>
                      <a:r>
                        <a:rPr lang="ru-RU" dirty="0" smtClean="0"/>
                        <a:t>Санкт-Петербург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Станкостроение и инструментальная промышленность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Трудоёмкость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Ульяновск</a:t>
                      </a:r>
                    </a:p>
                    <a:p>
                      <a:pPr algn="ctr"/>
                      <a:r>
                        <a:rPr lang="ru-RU" dirty="0" smtClean="0"/>
                        <a:t>Саратов</a:t>
                      </a:r>
                    </a:p>
                    <a:p>
                      <a:pPr algn="ctr"/>
                      <a:r>
                        <a:rPr lang="ru-RU" dirty="0" smtClean="0"/>
                        <a:t>Киров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Сельскохозяйственное машиностроение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Ориентация на потребителя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Ростов-на-Дону</a:t>
                      </a:r>
                    </a:p>
                    <a:p>
                      <a:pPr algn="ctr"/>
                      <a:r>
                        <a:rPr lang="ru-RU" dirty="0" smtClean="0"/>
                        <a:t>Курган</a:t>
                      </a:r>
                    </a:p>
                    <a:p>
                      <a:pPr algn="ctr"/>
                      <a:r>
                        <a:rPr lang="ru-RU" dirty="0" smtClean="0"/>
                        <a:t>Тула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33600" y="381000"/>
            <a:ext cx="4114800" cy="457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Групповая          работа 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810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6200" y="1447800"/>
            <a:ext cx="4572000" cy="533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Задание №1</a:t>
            </a:r>
          </a:p>
          <a:p>
            <a:r>
              <a:rPr lang="ru-RU" sz="1500" dirty="0" smtClean="0"/>
              <a:t>1. На контурной карте обозначьте центры тяжёлого машиностроения:</a:t>
            </a:r>
          </a:p>
          <a:p>
            <a:pPr lvl="0"/>
            <a:r>
              <a:rPr lang="ru-RU" sz="1500" dirty="0" smtClean="0">
                <a:sym typeface="Wingdings"/>
              </a:rPr>
              <a:t> </a:t>
            </a:r>
            <a:r>
              <a:rPr lang="ru-RU" sz="1500" dirty="0" smtClean="0"/>
              <a:t>Екатеринбург («Уралмаш»),</a:t>
            </a:r>
          </a:p>
          <a:p>
            <a:pPr lvl="0"/>
            <a:r>
              <a:rPr lang="ru-RU" sz="1500" dirty="0" smtClean="0">
                <a:sym typeface="Wingdings"/>
              </a:rPr>
              <a:t> </a:t>
            </a:r>
            <a:r>
              <a:rPr lang="ru-RU" sz="1500" dirty="0" smtClean="0"/>
              <a:t>Иркутск и Красноярск (заводы тяжёлых экскаваторов), </a:t>
            </a:r>
          </a:p>
          <a:p>
            <a:pPr lvl="0"/>
            <a:r>
              <a:rPr lang="ru-RU" sz="1500" dirty="0" smtClean="0">
                <a:sym typeface="Wingdings"/>
              </a:rPr>
              <a:t> </a:t>
            </a:r>
            <a:r>
              <a:rPr lang="ru-RU" sz="1500" dirty="0" smtClean="0"/>
              <a:t>Новосибирск (производство тяжёлых станков, кузнечнопрессового оборудования, турбогенераторов),</a:t>
            </a:r>
          </a:p>
          <a:p>
            <a:pPr lvl="0"/>
            <a:r>
              <a:rPr lang="ru-RU" sz="1500" dirty="0" smtClean="0">
                <a:sym typeface="Wingdings"/>
              </a:rPr>
              <a:t></a:t>
            </a:r>
            <a:r>
              <a:rPr lang="ru-RU" sz="1500" dirty="0" smtClean="0"/>
              <a:t>Барнаул (производство паровых котлов). </a:t>
            </a:r>
          </a:p>
          <a:p>
            <a:r>
              <a:rPr lang="ru-RU" sz="1500" dirty="0" smtClean="0"/>
              <a:t>2. На основе сопоставления карт (подумайте каких!) определите, какой фактор оказывает ведущее влияние на размещение заводов тяжёлого машиностроения в указанных центрах. </a:t>
            </a:r>
            <a:br>
              <a:rPr lang="ru-RU" sz="1500" dirty="0" smtClean="0"/>
            </a:br>
            <a:r>
              <a:rPr lang="ru-RU" sz="1500" dirty="0" smtClean="0"/>
              <a:t>3. В машиностроении расход сырья на 1 т готовой продукции составляет в среднем 1,3 – 1,5 т, а затраты на транспортировку любой машины намного больше затрат на транспортировку металла, идущего на его производство. Если бы Вам пришлось проектировать размещение заводов тяжёлого машиностроения, какие бы коррективы в существующее размещение Вы бы внесли?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724400" y="1447800"/>
            <a:ext cx="4343400" cy="533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5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№2</a:t>
            </a:r>
          </a:p>
          <a:p>
            <a:r>
              <a:rPr lang="ru-RU" sz="1500" dirty="0" smtClean="0"/>
              <a:t>1. На контурной карте обозначьте следующие центры автомобилестроения:</a:t>
            </a:r>
          </a:p>
          <a:p>
            <a:pPr lvl="0"/>
            <a:r>
              <a:rPr lang="ru-RU" sz="1500" dirty="0" smtClean="0">
                <a:sym typeface="Wingdings"/>
              </a:rPr>
              <a:t></a:t>
            </a:r>
            <a:r>
              <a:rPr lang="ru-RU" sz="1500" dirty="0" smtClean="0"/>
              <a:t>производство грузовых автомобилей – Брянск, Ульяновск, Москва, Набережные Челны, Миасс;</a:t>
            </a:r>
          </a:p>
          <a:p>
            <a:pPr lvl="0"/>
            <a:r>
              <a:rPr lang="ru-RU" sz="1500" dirty="0" smtClean="0">
                <a:sym typeface="Wingdings"/>
              </a:rPr>
              <a:t></a:t>
            </a:r>
            <a:r>
              <a:rPr lang="ru-RU" sz="1500" dirty="0" smtClean="0"/>
              <a:t>производство легковых автомобилей – Нижний Новгород, Москва, Ижевск, Тольятти. </a:t>
            </a:r>
          </a:p>
          <a:p>
            <a:r>
              <a:rPr lang="ru-RU" sz="1500" dirty="0" smtClean="0"/>
              <a:t>2. Сравните размещение производства грузовых и легковых автомобилей. Какой вывод из проведённого сравнения Вы можете сделать?</a:t>
            </a:r>
          </a:p>
          <a:p>
            <a:r>
              <a:rPr lang="ru-RU" sz="1500" dirty="0" smtClean="0"/>
              <a:t>3. Практически все крупные заводы по производству автомобилей сосредоточены в европейской части России. Каким образом Вы это можете объяснить?</a:t>
            </a: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3662" y="5257800"/>
            <a:ext cx="206388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5410200"/>
            <a:ext cx="1752600" cy="131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839200" cy="5943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sz="1600" b="1" i="1" dirty="0" smtClean="0">
                <a:solidFill>
                  <a:srgbClr val="0000FF"/>
                </a:solidFill>
              </a:rPr>
              <a:t>1. МСК </a:t>
            </a:r>
            <a:r>
              <a:rPr lang="ru-RU" sz="1600" b="1" i="1" dirty="0">
                <a:solidFill>
                  <a:srgbClr val="0000FF"/>
                </a:solidFill>
              </a:rPr>
              <a:t>– это совокупность отраслей:</a:t>
            </a:r>
            <a:r>
              <a:rPr lang="ru-RU" sz="1600" b="1" i="1" dirty="0"/>
              <a:t/>
            </a:r>
            <a:br>
              <a:rPr lang="ru-RU" sz="1600" b="1" i="1" dirty="0"/>
            </a:br>
            <a:r>
              <a:rPr lang="ru-RU" sz="1600" i="1" dirty="0"/>
              <a:t>а) использующих разнообразные машины;</a:t>
            </a:r>
            <a:br>
              <a:rPr lang="ru-RU" sz="1600" i="1" dirty="0"/>
            </a:br>
            <a:r>
              <a:rPr lang="ru-RU" sz="1600" i="1" dirty="0"/>
              <a:t>б) производящих разнообразные машины;</a:t>
            </a:r>
            <a:br>
              <a:rPr lang="ru-RU" sz="1600" i="1" dirty="0"/>
            </a:br>
            <a:r>
              <a:rPr lang="ru-RU" sz="1600" i="1" dirty="0"/>
              <a:t>в) осуществляющих ремонт и проектирование машин. </a:t>
            </a:r>
            <a:endParaRPr lang="ru-RU" sz="1600" i="1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600" b="1" i="1" dirty="0">
                <a:solidFill>
                  <a:srgbClr val="0000FF"/>
                </a:solidFill>
              </a:rPr>
              <a:t>2. Для всех отраслей машиностроения важным фактором </a:t>
            </a:r>
            <a:r>
              <a:rPr lang="ru-RU" sz="1600" b="1" i="1" dirty="0" smtClean="0">
                <a:solidFill>
                  <a:srgbClr val="0000FF"/>
                </a:solidFill>
              </a:rPr>
              <a:t>  размещения    является</a:t>
            </a:r>
            <a:r>
              <a:rPr lang="ru-RU" sz="1600" b="1" i="1" dirty="0">
                <a:solidFill>
                  <a:srgbClr val="0000FF"/>
                </a:solidFill>
              </a:rPr>
              <a:t>(-</a:t>
            </a:r>
            <a:r>
              <a:rPr lang="ru-RU" sz="1600" b="1" i="1" dirty="0" err="1">
                <a:solidFill>
                  <a:srgbClr val="0000FF"/>
                </a:solidFill>
              </a:rPr>
              <a:t>ются</a:t>
            </a:r>
            <a:r>
              <a:rPr lang="ru-RU" sz="1600" b="1" i="1" dirty="0">
                <a:solidFill>
                  <a:srgbClr val="0000FF"/>
                </a:solidFill>
              </a:rPr>
              <a:t>):</a:t>
            </a:r>
            <a:r>
              <a:rPr lang="ru-RU" sz="1600" b="1" i="1" dirty="0"/>
              <a:t/>
            </a:r>
            <a:br>
              <a:rPr lang="ru-RU" sz="1600" b="1" i="1" dirty="0"/>
            </a:br>
            <a:r>
              <a:rPr lang="ru-RU" sz="1600" i="1" dirty="0"/>
              <a:t>а) высококвалифицированные кадры;</a:t>
            </a:r>
            <a:br>
              <a:rPr lang="ru-RU" sz="1600" i="1" dirty="0"/>
            </a:br>
            <a:r>
              <a:rPr lang="ru-RU" sz="1600" i="1" dirty="0"/>
              <a:t>б) транспортные магистрали;</a:t>
            </a:r>
            <a:br>
              <a:rPr lang="ru-RU" sz="1600" i="1" dirty="0"/>
            </a:br>
            <a:r>
              <a:rPr lang="ru-RU" sz="1600" i="1" dirty="0"/>
              <a:t>в) потребитель. </a:t>
            </a:r>
            <a:endParaRPr lang="ru-RU" sz="1600" i="1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600" b="1" i="1" dirty="0">
                <a:solidFill>
                  <a:srgbClr val="0000FF"/>
                </a:solidFill>
              </a:rPr>
              <a:t>3. Установите соответствие:</a:t>
            </a:r>
            <a:endParaRPr lang="ru-RU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</a:rPr>
              <a:t>Отрасль машиностроения:</a:t>
            </a:r>
            <a:endParaRPr lang="ru-RU" sz="1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600" dirty="0" smtClean="0"/>
              <a:t>1. Тяжёлое </a:t>
            </a:r>
            <a:r>
              <a:rPr lang="ru-RU" sz="1600" dirty="0"/>
              <a:t>машиностроение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r>
              <a:rPr lang="ru-RU" sz="1600" dirty="0" smtClean="0"/>
              <a:t>2. Автомобилестроение;</a:t>
            </a:r>
          </a:p>
          <a:p>
            <a:pPr marL="0" indent="0">
              <a:buNone/>
            </a:pPr>
            <a:r>
              <a:rPr lang="ru-RU" sz="1600" dirty="0" smtClean="0"/>
              <a:t>3. Сельскохозяйственное машиностроение;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</a:rPr>
              <a:t>Главный принцип размещения:</a:t>
            </a:r>
            <a:endParaRPr lang="ru-RU" sz="16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600" dirty="0" smtClean="0"/>
              <a:t>а</a:t>
            </a:r>
            <a:r>
              <a:rPr lang="ru-RU" sz="1600" dirty="0"/>
              <a:t>) близость металлургической базы;</a:t>
            </a:r>
          </a:p>
          <a:p>
            <a:pPr marL="0" indent="0">
              <a:buNone/>
            </a:pPr>
            <a:r>
              <a:rPr lang="ru-RU" sz="1600" dirty="0" smtClean="0"/>
              <a:t>б</a:t>
            </a:r>
            <a:r>
              <a:rPr lang="ru-RU" sz="1600" dirty="0"/>
              <a:t>) близость потребителя;</a:t>
            </a:r>
          </a:p>
          <a:p>
            <a:pPr marL="0" indent="0">
              <a:buNone/>
            </a:pPr>
            <a:r>
              <a:rPr lang="ru-RU" sz="1600" dirty="0" smtClean="0"/>
              <a:t>в</a:t>
            </a:r>
            <a:r>
              <a:rPr lang="ru-RU" sz="1600" dirty="0"/>
              <a:t>) наличие транспортных путей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180975" indent="0">
              <a:buNone/>
            </a:pPr>
            <a:r>
              <a:rPr lang="ru-RU" sz="1600" b="1" i="1" dirty="0">
                <a:solidFill>
                  <a:srgbClr val="0000FF"/>
                </a:solidFill>
              </a:rPr>
              <a:t>4. Установите соответствие:</a:t>
            </a:r>
            <a:endParaRPr lang="ru-RU" sz="1600" dirty="0">
              <a:solidFill>
                <a:srgbClr val="0000FF"/>
              </a:solidFill>
            </a:endParaRPr>
          </a:p>
          <a:p>
            <a:pPr marL="180975" indent="0">
              <a:buNone/>
            </a:pPr>
            <a:r>
              <a:rPr lang="ru-RU" sz="1600" b="1" dirty="0">
                <a:solidFill>
                  <a:srgbClr val="00B050"/>
                </a:solidFill>
              </a:rPr>
              <a:t>Отрасль машиностроения:</a:t>
            </a:r>
            <a:endParaRPr lang="ru-RU" sz="1600" dirty="0">
              <a:solidFill>
                <a:srgbClr val="00B050"/>
              </a:solidFill>
            </a:endParaRPr>
          </a:p>
          <a:p>
            <a:pPr marL="180975" indent="0">
              <a:buNone/>
            </a:pPr>
            <a:r>
              <a:rPr lang="ru-RU" sz="1600" dirty="0" smtClean="0"/>
              <a:t>1. Автомобилестроение;</a:t>
            </a:r>
          </a:p>
          <a:p>
            <a:pPr marL="180975" indent="0">
              <a:buNone/>
            </a:pPr>
            <a:r>
              <a:rPr lang="ru-RU" sz="1600" dirty="0" smtClean="0"/>
              <a:t>2. Тяжёлое машиностроение;</a:t>
            </a:r>
          </a:p>
          <a:p>
            <a:pPr marL="180975" indent="0">
              <a:buNone/>
            </a:pPr>
            <a:r>
              <a:rPr lang="ru-RU" sz="1600" dirty="0" smtClean="0"/>
              <a:t>3. Станкостроение;</a:t>
            </a:r>
          </a:p>
          <a:p>
            <a:pPr marL="180975" indent="0">
              <a:buNone/>
            </a:pPr>
            <a:r>
              <a:rPr lang="ru-RU" sz="1600" dirty="0" smtClean="0"/>
              <a:t>4. Тракторостроение;</a:t>
            </a:r>
          </a:p>
          <a:p>
            <a:pPr marL="180975" indent="0">
              <a:buNone/>
            </a:pPr>
            <a:r>
              <a:rPr lang="ru-RU" sz="1600" b="1" dirty="0" smtClean="0">
                <a:solidFill>
                  <a:srgbClr val="00B050"/>
                </a:solidFill>
              </a:rPr>
              <a:t>Центры</a:t>
            </a:r>
            <a:r>
              <a:rPr lang="ru-RU" sz="1600" b="1" dirty="0">
                <a:solidFill>
                  <a:srgbClr val="00B050"/>
                </a:solidFill>
              </a:rPr>
              <a:t>:</a:t>
            </a:r>
            <a:endParaRPr lang="ru-RU" sz="1600" dirty="0">
              <a:solidFill>
                <a:srgbClr val="00B050"/>
              </a:solidFill>
            </a:endParaRPr>
          </a:p>
          <a:p>
            <a:pPr marL="180975" indent="0">
              <a:buNone/>
            </a:pPr>
            <a:r>
              <a:rPr lang="ru-RU" sz="1600" dirty="0" smtClean="0"/>
              <a:t>а</a:t>
            </a:r>
            <a:r>
              <a:rPr lang="ru-RU" sz="1600" dirty="0"/>
              <a:t>) Москва, Санкт-Петербург, Новосибирск;</a:t>
            </a:r>
          </a:p>
          <a:p>
            <a:pPr marL="180975" indent="0">
              <a:buNone/>
            </a:pPr>
            <a:r>
              <a:rPr lang="ru-RU" sz="1600" dirty="0" smtClean="0"/>
              <a:t>б</a:t>
            </a:r>
            <a:r>
              <a:rPr lang="ru-RU" sz="1600" dirty="0"/>
              <a:t>) Екатеринбург, Новокузнецк, Абакан;</a:t>
            </a:r>
          </a:p>
          <a:p>
            <a:pPr marL="180975" indent="0">
              <a:buNone/>
            </a:pPr>
            <a:r>
              <a:rPr lang="ru-RU" sz="1600" dirty="0" smtClean="0"/>
              <a:t>в</a:t>
            </a:r>
            <a:r>
              <a:rPr lang="ru-RU" sz="1600" dirty="0"/>
              <a:t>) Тольятти, Ульяновск, Нижний Новгород;</a:t>
            </a:r>
          </a:p>
          <a:p>
            <a:pPr marL="180975" indent="0">
              <a:buNone/>
            </a:pPr>
            <a:r>
              <a:rPr lang="ru-RU" sz="1600" dirty="0" smtClean="0"/>
              <a:t>г</a:t>
            </a:r>
            <a:r>
              <a:rPr lang="ru-RU" sz="1600" dirty="0"/>
              <a:t>) Волгоград, Челябинск, Владимир</a:t>
            </a:r>
            <a:r>
              <a:rPr lang="ru-RU" sz="1600" dirty="0" smtClean="0"/>
              <a:t>.</a:t>
            </a:r>
          </a:p>
          <a:p>
            <a:pPr marL="180975" indent="0">
              <a:buNone/>
            </a:pPr>
            <a:endParaRPr lang="ru-RU" sz="1600" dirty="0"/>
          </a:p>
          <a:p>
            <a:pPr marL="180975" indent="0">
              <a:buNone/>
            </a:pPr>
            <a:r>
              <a:rPr lang="ru-RU" sz="1600" b="1" i="1" dirty="0">
                <a:solidFill>
                  <a:srgbClr val="0000FF"/>
                </a:solidFill>
              </a:rPr>
              <a:t>5. Машиностроительные заводы России расположены:</a:t>
            </a:r>
            <a:endParaRPr lang="ru-RU" sz="1600" dirty="0">
              <a:solidFill>
                <a:srgbClr val="0000FF"/>
              </a:solidFill>
            </a:endParaRPr>
          </a:p>
          <a:p>
            <a:pPr marL="180975" indent="0">
              <a:buNone/>
            </a:pPr>
            <a:r>
              <a:rPr lang="ru-RU" sz="1600" i="1" dirty="0"/>
              <a:t>А) во всех экономических </a:t>
            </a:r>
            <a:r>
              <a:rPr lang="ru-RU" sz="1600" i="1" dirty="0" smtClean="0"/>
              <a:t>районах;</a:t>
            </a:r>
          </a:p>
          <a:p>
            <a:pPr marL="180975" indent="0">
              <a:buNone/>
            </a:pPr>
            <a:r>
              <a:rPr lang="ru-RU" sz="1600" i="1" dirty="0" smtClean="0"/>
              <a:t>Б</a:t>
            </a:r>
            <a:r>
              <a:rPr lang="ru-RU" sz="1600" i="1" dirty="0"/>
              <a:t>) только на западе </a:t>
            </a:r>
            <a:r>
              <a:rPr lang="ru-RU" sz="1600" i="1" dirty="0" smtClean="0"/>
              <a:t>страны;</a:t>
            </a:r>
          </a:p>
          <a:p>
            <a:pPr marL="180975" indent="0">
              <a:buNone/>
            </a:pPr>
            <a:r>
              <a:rPr lang="ru-RU" sz="1600" i="1" dirty="0" smtClean="0"/>
              <a:t>В</a:t>
            </a:r>
            <a:r>
              <a:rPr lang="ru-RU" sz="1600" i="1" dirty="0"/>
              <a:t>) в основном в Центральной России.</a:t>
            </a:r>
            <a:endParaRPr lang="ru-RU" sz="1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810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УЭ-6. Цель: самоконтроль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13648" cy="4572000"/>
          </a:xfrm>
        </p:spPr>
        <p:txBody>
          <a:bodyPr>
            <a:normAutofit/>
          </a:bodyPr>
          <a:lstStyle/>
          <a:p>
            <a:r>
              <a:rPr lang="ru-RU" sz="3200" b="1" dirty="0"/>
              <a:t>Ответы</a:t>
            </a:r>
            <a:r>
              <a:rPr lang="ru-RU" sz="3200" b="1" dirty="0" smtClean="0"/>
              <a:t>:</a:t>
            </a:r>
          </a:p>
          <a:p>
            <a:r>
              <a:rPr lang="ru-RU" sz="3200" dirty="0" smtClean="0"/>
              <a:t>1-б </a:t>
            </a:r>
          </a:p>
          <a:p>
            <a:r>
              <a:rPr lang="ru-RU" sz="3200" dirty="0" smtClean="0"/>
              <a:t>2- </a:t>
            </a:r>
            <a:r>
              <a:rPr lang="ru-RU" sz="3200" dirty="0"/>
              <a:t>б</a:t>
            </a:r>
            <a:r>
              <a:rPr lang="ru-RU" sz="3200" dirty="0" smtClean="0"/>
              <a:t>,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3- </a:t>
            </a:r>
            <a:r>
              <a:rPr lang="ru-RU" sz="3200" dirty="0" smtClean="0"/>
              <a:t>1- </a:t>
            </a:r>
            <a:r>
              <a:rPr lang="ru-RU" sz="3200" dirty="0"/>
              <a:t>а, 2,3 </a:t>
            </a:r>
            <a:r>
              <a:rPr lang="ru-RU" sz="3200" dirty="0" smtClean="0"/>
              <a:t>–б</a:t>
            </a:r>
          </a:p>
          <a:p>
            <a:r>
              <a:rPr lang="ru-RU" sz="3200" dirty="0" smtClean="0"/>
              <a:t>4</a:t>
            </a:r>
            <a:r>
              <a:rPr lang="ru-RU" sz="3200" dirty="0"/>
              <a:t> </a:t>
            </a:r>
            <a:r>
              <a:rPr lang="ru-RU" sz="3200" dirty="0" smtClean="0"/>
              <a:t>–1-в, 2-б, 3-а, 4-г, </a:t>
            </a:r>
          </a:p>
          <a:p>
            <a:r>
              <a:rPr lang="ru-RU" sz="3200" dirty="0" smtClean="0"/>
              <a:t>5-в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810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4267200"/>
            <a:ext cx="8839200" cy="1143000"/>
          </a:xfrm>
        </p:spPr>
        <p:txBody>
          <a:bodyPr>
            <a:noAutofit/>
          </a:bodyPr>
          <a:lstStyle/>
          <a:p>
            <a: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окончен.</a:t>
            </a:r>
            <a:b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7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Большое спасибо за совместную плодотворную работу!</a:t>
            </a:r>
            <a: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7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новой встречи!..</a:t>
            </a:r>
            <a:endParaRPr lang="ru-RU" sz="37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215</TotalTime>
  <Words>537</Words>
  <Application>Microsoft Office PowerPoint</Application>
  <PresentationFormat>Экран (4:3)</PresentationFormat>
  <Paragraphs>136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Презентация PowerPoint</vt:lpstr>
      <vt:lpstr>Презентация PowerPoint</vt:lpstr>
      <vt:lpstr>Машиностроительный комплекс России</vt:lpstr>
      <vt:lpstr>Презентация PowerPoint</vt:lpstr>
      <vt:lpstr>Определить значение МСК России </vt:lpstr>
      <vt:lpstr>Презентация PowerPoint</vt:lpstr>
      <vt:lpstr>Презентация PowerPoint</vt:lpstr>
      <vt:lpstr>Презентация PowerPoint</vt:lpstr>
      <vt:lpstr>Различия в развитии машиностроения видны в: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Урок окончен.  Большое спасибо за совместную плодотворную работу!  До новой встречи!..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Машиностроительный комплекс России</dc:title>
  <cp:lastModifiedBy>Александр</cp:lastModifiedBy>
  <cp:revision>32</cp:revision>
  <dcterms:modified xsi:type="dcterms:W3CDTF">2017-02-16T14:56:23Z</dcterms:modified>
</cp:coreProperties>
</file>